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1F6BE7-3287-4FE8-AEB3-470DA989001A}">
          <p14:sldIdLst>
            <p14:sldId id="256"/>
          </p14:sldIdLst>
        </p14:section>
        <p14:section name="Untitled Section" id="{B287D7A4-D77F-4D28-9A09-5D808B93434E}">
          <p14:sldIdLst>
            <p14:sldId id="258"/>
            <p14:sldId id="259"/>
            <p14:sldId id="260"/>
            <p14:sldId id="261"/>
            <p14:sldId id="262"/>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960C3-9AEE-4B73-8099-C80744979139}"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52B84-B63F-4CD9-A3E0-1EE17F982446}" type="slidenum">
              <a:rPr lang="en-US" smtClean="0"/>
              <a:t>‹#›</a:t>
            </a:fld>
            <a:endParaRPr lang="en-US"/>
          </a:p>
        </p:txBody>
      </p:sp>
    </p:spTree>
    <p:extLst>
      <p:ext uri="{BB962C8B-B14F-4D97-AF65-F5344CB8AC3E}">
        <p14:creationId xmlns:p14="http://schemas.microsoft.com/office/powerpoint/2010/main" val="3012166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E4B884-1201-4C69-B400-A808DBC38480}"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105498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924166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2143793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6416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1960913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E4B884-1201-4C69-B400-A808DBC38480}"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148250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E4B884-1201-4C69-B400-A808DBC38480}"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508905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4B884-1201-4C69-B400-A808DBC38480}"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833030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4B884-1201-4C69-B400-A808DBC38480}"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85860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E4B884-1201-4C69-B400-A808DBC38480}"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2040372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4B884-1201-4C69-B400-A808DBC38480}"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224903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124064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E4B884-1201-4C69-B400-A808DBC38480}" type="datetimeFigureOut">
              <a:rPr lang="en-US" smtClean="0"/>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100727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E4B884-1201-4C69-B400-A808DBC38480}"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1334800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4B884-1201-4C69-B400-A808DBC38480}"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4249383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92468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4B884-1201-4C69-B400-A808DBC38480}" type="datetimeFigureOut">
              <a:rPr lang="en-US" smtClean="0"/>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D2C555-9BCE-45A3-BDF8-6447AC77B1B9}" type="slidenum">
              <a:rPr lang="en-US" smtClean="0"/>
              <a:t>‹#›</a:t>
            </a:fld>
            <a:endParaRPr lang="en-US"/>
          </a:p>
        </p:txBody>
      </p:sp>
    </p:spTree>
    <p:extLst>
      <p:ext uri="{BB962C8B-B14F-4D97-AF65-F5344CB8AC3E}">
        <p14:creationId xmlns:p14="http://schemas.microsoft.com/office/powerpoint/2010/main" val="348192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6E4B884-1201-4C69-B400-A808DBC38480}" type="datetimeFigureOut">
              <a:rPr lang="en-US" smtClean="0"/>
              <a:t>7/2/2024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AD2C555-9BCE-45A3-BDF8-6447AC77B1B9}" type="slidenum">
              <a:rPr lang="en-US" smtClean="0"/>
              <a:t>‹#›</a:t>
            </a:fld>
            <a:endParaRPr lang="en-US"/>
          </a:p>
        </p:txBody>
      </p:sp>
    </p:spTree>
    <p:extLst>
      <p:ext uri="{BB962C8B-B14F-4D97-AF65-F5344CB8AC3E}">
        <p14:creationId xmlns:p14="http://schemas.microsoft.com/office/powerpoint/2010/main" val="1255216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CBF7-D655-5406-2297-DDA9C55D9A97}"/>
              </a:ext>
            </a:extLst>
          </p:cNvPr>
          <p:cNvSpPr>
            <a:spLocks noGrp="1"/>
          </p:cNvSpPr>
          <p:nvPr>
            <p:ph type="ctrTitle"/>
          </p:nvPr>
        </p:nvSpPr>
        <p:spPr>
          <a:xfrm>
            <a:off x="1473971" y="1271654"/>
            <a:ext cx="9001462" cy="594470"/>
          </a:xfrm>
        </p:spPr>
        <p:txBody>
          <a:bodyPr/>
          <a:lstStyle/>
          <a:p>
            <a:r>
              <a:rPr kumimoji="0" lang="en-US" sz="2800" b="1" i="0" u="none" strike="noStrike" kern="1200" cap="all" spc="0" normalizeH="0" baseline="0" noProof="0" dirty="0">
                <a:ln>
                  <a:noFill/>
                </a:ln>
                <a:solidFill>
                  <a:prstClr val="white">
                    <a:lumMod val="85000"/>
                  </a:prstClr>
                </a:solidFill>
                <a:effectLst>
                  <a:outerShdw blurRad="50800" dist="63500" dir="2700000" algn="tl" rotWithShape="0">
                    <a:srgbClr val="000000">
                      <a:alpha val="48000"/>
                    </a:srgbClr>
                  </a:outerShdw>
                </a:effectLst>
                <a:uLnTx/>
                <a:uFillTx/>
                <a:latin typeface="Arial Black" panose="020B0A04020102020204" pitchFamily="34" charset="0"/>
                <a:ea typeface="+mj-ea"/>
                <a:cs typeface="+mj-cs"/>
              </a:rPr>
              <a:t>In the name of god</a:t>
            </a:r>
            <a:endParaRPr lang="en-US" dirty="0"/>
          </a:p>
        </p:txBody>
      </p:sp>
      <p:sp>
        <p:nvSpPr>
          <p:cNvPr id="3" name="Subtitle 2">
            <a:extLst>
              <a:ext uri="{FF2B5EF4-FFF2-40B4-BE49-F238E27FC236}">
                <a16:creationId xmlns:a16="http://schemas.microsoft.com/office/drawing/2014/main" id="{F0DDA96B-DAE9-E2A8-7C05-0A62E4DE9113}"/>
              </a:ext>
            </a:extLst>
          </p:cNvPr>
          <p:cNvSpPr>
            <a:spLocks noGrp="1"/>
          </p:cNvSpPr>
          <p:nvPr>
            <p:ph type="subTitle" idx="1"/>
          </p:nvPr>
        </p:nvSpPr>
        <p:spPr>
          <a:xfrm>
            <a:off x="1473971" y="2015415"/>
            <a:ext cx="9001462" cy="4558001"/>
          </a:xfrm>
        </p:spPr>
        <p:txBody>
          <a:body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subject</a:t>
            </a:r>
            <a:r>
              <a:rPr kumimoji="0" lang="en-US" sz="22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 </a:t>
            </a:r>
            <a:r>
              <a:rPr kumimoji="0" lang="en-US" sz="17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Arial Black" panose="020B0A04020102020204" pitchFamily="34" charset="0"/>
                <a:ea typeface="+mn-ea"/>
                <a:cs typeface="+mn-cs"/>
              </a:rPr>
              <a:t>Heart disease prediction project</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a:t>
            </a:r>
            <a:r>
              <a:rPr kumimoji="0" lang="en-US" sz="19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Advisor</a:t>
            </a:r>
            <a:r>
              <a:rPr kumimoji="0" lang="en-US" sz="19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a:t>
            </a:r>
            <a:r>
              <a:rPr kumimoji="0" lang="en-US" sz="17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a:t>
            </a:r>
            <a:r>
              <a:rPr kumimoji="0" lang="en-US" sz="17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Arial Black" panose="020B0A04020102020204" pitchFamily="34" charset="0"/>
                <a:ea typeface="+mn-ea"/>
                <a:cs typeface="+mn-cs"/>
              </a:rPr>
              <a:t>Dr. </a:t>
            </a:r>
            <a:r>
              <a:rPr kumimoji="0" lang="en-US" sz="1700" b="0" i="0" strike="noStrike" kern="1200" cap="none" spc="0" normalizeH="0" baseline="0" noProof="0" dirty="0">
                <a:ln>
                  <a:noFill/>
                </a:ln>
                <a:effectLst>
                  <a:outerShdw blurRad="50800" dist="38100" dir="2700000" algn="tl" rotWithShape="0">
                    <a:srgbClr val="000000">
                      <a:alpha val="48000"/>
                    </a:srgbClr>
                  </a:outerShdw>
                </a:effectLst>
                <a:uLnTx/>
                <a:uFillTx/>
                <a:latin typeface="Arial Black" panose="020B0A04020102020204" pitchFamily="34" charset="0"/>
                <a:ea typeface="+mn-ea"/>
                <a:cs typeface="+mn-cs"/>
              </a:rPr>
              <a:t>Asaee</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Presenter </a:t>
            </a:r>
            <a:r>
              <a:rPr kumimoji="0" lang="en-US" sz="1700" b="0" i="0" u="none" strike="noStrike" kern="1200" cap="none" spc="0" normalizeH="0" baseline="0" noProof="0" dirty="0">
                <a:ln>
                  <a:noFill/>
                </a:ln>
                <a:solidFill>
                  <a:prstClr val="white">
                    <a:lumMod val="75000"/>
                  </a:prstClr>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a:t>
            </a:r>
            <a:r>
              <a:rPr kumimoji="0" lang="en-US" sz="17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Arial Black" panose="020B0A04020102020204" pitchFamily="34" charset="0"/>
                <a:ea typeface="+mn-ea"/>
                <a:cs typeface="+mn-cs"/>
              </a:rPr>
              <a:t> Erfan Hashemi</a:t>
            </a:r>
          </a:p>
          <a:p>
            <a:endParaRPr lang="en-US" dirty="0"/>
          </a:p>
        </p:txBody>
      </p:sp>
      <p:pic>
        <p:nvPicPr>
          <p:cNvPr id="4" name="Picture 3">
            <a:extLst>
              <a:ext uri="{FF2B5EF4-FFF2-40B4-BE49-F238E27FC236}">
                <a16:creationId xmlns:a16="http://schemas.microsoft.com/office/drawing/2014/main" id="{70CD0637-2D42-AC26-AE55-1923CAB3DB78}"/>
              </a:ext>
            </a:extLst>
          </p:cNvPr>
          <p:cNvPicPr>
            <a:picLocks noChangeAspect="1"/>
          </p:cNvPicPr>
          <p:nvPr/>
        </p:nvPicPr>
        <p:blipFill>
          <a:blip r:embed="rId2"/>
          <a:stretch>
            <a:fillRect/>
          </a:stretch>
        </p:blipFill>
        <p:spPr>
          <a:xfrm>
            <a:off x="3959290" y="-30880"/>
            <a:ext cx="4030824" cy="1153243"/>
          </a:xfrm>
          <a:prstGeom prst="rect">
            <a:avLst/>
          </a:prstGeom>
          <a:ln>
            <a:noFill/>
          </a:ln>
          <a:effectLst>
            <a:softEdge rad="112500"/>
          </a:effectLst>
        </p:spPr>
      </p:pic>
    </p:spTree>
    <p:extLst>
      <p:ext uri="{BB962C8B-B14F-4D97-AF65-F5344CB8AC3E}">
        <p14:creationId xmlns:p14="http://schemas.microsoft.com/office/powerpoint/2010/main" val="293207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D9FF1B-811E-F4D9-1224-DC346214B724}"/>
              </a:ext>
            </a:extLst>
          </p:cNvPr>
          <p:cNvSpPr txBox="1"/>
          <p:nvPr/>
        </p:nvSpPr>
        <p:spPr>
          <a:xfrm>
            <a:off x="2509936" y="1366897"/>
            <a:ext cx="7345524" cy="2062103"/>
          </a:xfrm>
          <a:prstGeom prst="rect">
            <a:avLst/>
          </a:prstGeom>
          <a:noFill/>
        </p:spPr>
        <p:txBody>
          <a:bodyPr wrap="square">
            <a:spAutoFit/>
          </a:bodyPr>
          <a:lstStyle/>
          <a:p>
            <a:pPr algn="r"/>
            <a:r>
              <a:rPr lang="fa-IR" sz="3200" dirty="0">
                <a:cs typeface="B Nazanin" panose="00000400000000000000" pitchFamily="2" charset="-78"/>
              </a:rPr>
              <a:t>الگوريتم  هوش  مصنوعي  مبتني  بر يادگيري  عميق ،  عملکرد مطلوبي  را در تشخيص سکته ی قلبی و پيش  بيني  سندروم حاد کرونري  با استفاده از الکتروکاردیوگرام هاي  ١٢ سربي و ٦ سربي نشان داد. </a:t>
            </a:r>
            <a:endParaRPr lang="en-US" sz="3200" dirty="0">
              <a:cs typeface="B Nazanin" panose="00000400000000000000" pitchFamily="2" charset="-78"/>
            </a:endParaRPr>
          </a:p>
        </p:txBody>
      </p:sp>
    </p:spTree>
    <p:extLst>
      <p:ext uri="{BB962C8B-B14F-4D97-AF65-F5344CB8AC3E}">
        <p14:creationId xmlns:p14="http://schemas.microsoft.com/office/powerpoint/2010/main" val="134765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202071-792B-319A-A66B-B3BC9896B42C}"/>
              </a:ext>
            </a:extLst>
          </p:cNvPr>
          <p:cNvSpPr txBox="1"/>
          <p:nvPr/>
        </p:nvSpPr>
        <p:spPr>
          <a:xfrm>
            <a:off x="2575248" y="1127745"/>
            <a:ext cx="7476153" cy="2062103"/>
          </a:xfrm>
          <a:prstGeom prst="rect">
            <a:avLst/>
          </a:prstGeom>
          <a:noFill/>
        </p:spPr>
        <p:txBody>
          <a:bodyPr wrap="square">
            <a:spAutoFit/>
          </a:bodyPr>
          <a:lstStyle/>
          <a:p>
            <a:pPr algn="r"/>
            <a:r>
              <a:rPr lang="fa-IR" sz="3200" dirty="0">
                <a:cs typeface="B Nazanin" panose="00000400000000000000" pitchFamily="2" charset="-78"/>
              </a:rPr>
              <a:t>نتايج نشان مي دهد که با استفاده از دستگاه هايی که الگوريتم هوش مصنوعي توصيف شده  رادر اين کار ادغام مي کنند، میتوان سکته ی قلبی را تشخيص داد و سندروم حاد کرونري را پيش بيني کرد. </a:t>
            </a:r>
            <a:endParaRPr lang="en-US" sz="3200" dirty="0">
              <a:cs typeface="B Nazanin" panose="00000400000000000000" pitchFamily="2" charset="-78"/>
            </a:endParaRPr>
          </a:p>
        </p:txBody>
      </p:sp>
      <p:pic>
        <p:nvPicPr>
          <p:cNvPr id="4" name="Picture 3">
            <a:extLst>
              <a:ext uri="{FF2B5EF4-FFF2-40B4-BE49-F238E27FC236}">
                <a16:creationId xmlns:a16="http://schemas.microsoft.com/office/drawing/2014/main" id="{A4652E5B-DD80-8E14-11FA-8C6CAFE8684B}"/>
              </a:ext>
            </a:extLst>
          </p:cNvPr>
          <p:cNvPicPr>
            <a:picLocks noChangeAspect="1"/>
          </p:cNvPicPr>
          <p:nvPr/>
        </p:nvPicPr>
        <p:blipFill>
          <a:blip r:embed="rId2"/>
          <a:stretch>
            <a:fillRect/>
          </a:stretch>
        </p:blipFill>
        <p:spPr>
          <a:xfrm>
            <a:off x="2942822" y="3429000"/>
            <a:ext cx="7108579" cy="2610984"/>
          </a:xfrm>
          <a:prstGeom prst="rect">
            <a:avLst/>
          </a:prstGeom>
          <a:ln>
            <a:noFill/>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31552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B4E600-A08C-7C1F-E319-E5286BDBEFA6}"/>
              </a:ext>
            </a:extLst>
          </p:cNvPr>
          <p:cNvPicPr>
            <a:picLocks noChangeAspect="1"/>
          </p:cNvPicPr>
          <p:nvPr/>
        </p:nvPicPr>
        <p:blipFill>
          <a:blip r:embed="rId2"/>
          <a:stretch>
            <a:fillRect/>
          </a:stretch>
        </p:blipFill>
        <p:spPr>
          <a:xfrm>
            <a:off x="4312785" y="1754155"/>
            <a:ext cx="6342192" cy="4228128"/>
          </a:xfrm>
          <a:prstGeom prst="rect">
            <a:avLst/>
          </a:prstGeom>
          <a:ln>
            <a:noFill/>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p:spPr>
      </p:pic>
      <p:sp>
        <p:nvSpPr>
          <p:cNvPr id="5" name="TextBox 4">
            <a:extLst>
              <a:ext uri="{FF2B5EF4-FFF2-40B4-BE49-F238E27FC236}">
                <a16:creationId xmlns:a16="http://schemas.microsoft.com/office/drawing/2014/main" id="{5272D567-4AD2-5788-4B43-A42C0829680B}"/>
              </a:ext>
            </a:extLst>
          </p:cNvPr>
          <p:cNvSpPr txBox="1"/>
          <p:nvPr/>
        </p:nvSpPr>
        <p:spPr>
          <a:xfrm>
            <a:off x="1126673" y="1014318"/>
            <a:ext cx="6097554" cy="369332"/>
          </a:xfrm>
          <a:prstGeom prst="rect">
            <a:avLst/>
          </a:prstGeom>
          <a:noFill/>
        </p:spPr>
        <p:txBody>
          <a:bodyPr wrap="square">
            <a:spAutoFit/>
          </a:bodyPr>
          <a:lstStyle/>
          <a:p>
            <a:r>
              <a:rPr lang="en-US" dirty="0"/>
              <a:t>Deep learning in AI :</a:t>
            </a:r>
          </a:p>
        </p:txBody>
      </p:sp>
    </p:spTree>
    <p:extLst>
      <p:ext uri="{BB962C8B-B14F-4D97-AF65-F5344CB8AC3E}">
        <p14:creationId xmlns:p14="http://schemas.microsoft.com/office/powerpoint/2010/main" val="227850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E36C87-3A02-17EE-3E87-E6B7B620B545}"/>
              </a:ext>
            </a:extLst>
          </p:cNvPr>
          <p:cNvPicPr>
            <a:picLocks noChangeAspect="1"/>
          </p:cNvPicPr>
          <p:nvPr/>
        </p:nvPicPr>
        <p:blipFill>
          <a:blip r:embed="rId2"/>
          <a:stretch>
            <a:fillRect/>
          </a:stretch>
        </p:blipFill>
        <p:spPr>
          <a:xfrm>
            <a:off x="3054900" y="1505302"/>
            <a:ext cx="7889909" cy="4404185"/>
          </a:xfrm>
          <a:prstGeom prst="rect">
            <a:avLst/>
          </a:prstGeom>
          <a:effectLst>
            <a:softEdge rad="31750"/>
          </a:effectLst>
        </p:spPr>
      </p:pic>
      <p:sp>
        <p:nvSpPr>
          <p:cNvPr id="6" name="TextBox 5">
            <a:extLst>
              <a:ext uri="{FF2B5EF4-FFF2-40B4-BE49-F238E27FC236}">
                <a16:creationId xmlns:a16="http://schemas.microsoft.com/office/drawing/2014/main" id="{10CC94A8-E6BE-E6F1-CEEF-8A2EEE6E08E2}"/>
              </a:ext>
            </a:extLst>
          </p:cNvPr>
          <p:cNvSpPr txBox="1"/>
          <p:nvPr/>
        </p:nvSpPr>
        <p:spPr>
          <a:xfrm>
            <a:off x="697464" y="883199"/>
            <a:ext cx="6097554" cy="369332"/>
          </a:xfrm>
          <a:prstGeom prst="rect">
            <a:avLst/>
          </a:prstGeom>
          <a:noFill/>
        </p:spPr>
        <p:txBody>
          <a:bodyPr wrap="square">
            <a:spAutoFit/>
          </a:bodyPr>
          <a:lstStyle/>
          <a:p>
            <a:r>
              <a:rPr lang="en-US" dirty="0"/>
              <a:t>AI in cardiology :</a:t>
            </a:r>
          </a:p>
        </p:txBody>
      </p:sp>
    </p:spTree>
    <p:extLst>
      <p:ext uri="{BB962C8B-B14F-4D97-AF65-F5344CB8AC3E}">
        <p14:creationId xmlns:p14="http://schemas.microsoft.com/office/powerpoint/2010/main" val="258163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2AA3ED-C705-7021-D069-DDC1F6B521F9}"/>
              </a:ext>
            </a:extLst>
          </p:cNvPr>
          <p:cNvPicPr>
            <a:picLocks noChangeAspect="1"/>
          </p:cNvPicPr>
          <p:nvPr/>
        </p:nvPicPr>
        <p:blipFill>
          <a:blip r:embed="rId2"/>
          <a:stretch>
            <a:fillRect/>
          </a:stretch>
        </p:blipFill>
        <p:spPr>
          <a:xfrm>
            <a:off x="1377919" y="1769550"/>
            <a:ext cx="7428528" cy="4155874"/>
          </a:xfrm>
          <a:prstGeom prst="rect">
            <a:avLst/>
          </a:prstGeom>
        </p:spPr>
      </p:pic>
      <p:sp>
        <p:nvSpPr>
          <p:cNvPr id="4" name="TextBox 3">
            <a:extLst>
              <a:ext uri="{FF2B5EF4-FFF2-40B4-BE49-F238E27FC236}">
                <a16:creationId xmlns:a16="http://schemas.microsoft.com/office/drawing/2014/main" id="{D749A6C0-5FF8-13A0-70DD-CA68CA696F09}"/>
              </a:ext>
            </a:extLst>
          </p:cNvPr>
          <p:cNvSpPr txBox="1"/>
          <p:nvPr/>
        </p:nvSpPr>
        <p:spPr>
          <a:xfrm>
            <a:off x="5092183" y="771721"/>
            <a:ext cx="6097554" cy="523220"/>
          </a:xfrm>
          <a:prstGeom prst="rect">
            <a:avLst/>
          </a:prstGeom>
          <a:noFill/>
        </p:spPr>
        <p:txBody>
          <a:bodyPr wrap="square">
            <a:spAutoFit/>
          </a:bodyPr>
          <a:lstStyle/>
          <a:p>
            <a:pPr algn="r"/>
            <a:r>
              <a:rPr lang="fa-IR" sz="2800" dirty="0">
                <a:cs typeface="B Nazanin" panose="00000400000000000000" pitchFamily="2" charset="-78"/>
              </a:rPr>
              <a:t>مزایا و چالش های استفاده از هوش مصنوعی:</a:t>
            </a:r>
            <a:endParaRPr lang="en-US" sz="2800" dirty="0">
              <a:cs typeface="B Nazanin" panose="00000400000000000000" pitchFamily="2" charset="-78"/>
            </a:endParaRPr>
          </a:p>
        </p:txBody>
      </p:sp>
    </p:spTree>
    <p:extLst>
      <p:ext uri="{BB962C8B-B14F-4D97-AF65-F5344CB8AC3E}">
        <p14:creationId xmlns:p14="http://schemas.microsoft.com/office/powerpoint/2010/main" val="382015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A785E-B03D-8304-C6B6-03698F01FB09}"/>
              </a:ext>
            </a:extLst>
          </p:cNvPr>
          <p:cNvSpPr txBox="1"/>
          <p:nvPr/>
        </p:nvSpPr>
        <p:spPr>
          <a:xfrm>
            <a:off x="1061358" y="351880"/>
            <a:ext cx="6097554" cy="3597203"/>
          </a:xfrm>
          <a:prstGeom prst="rect">
            <a:avLst/>
          </a:prstGeom>
          <a:noFill/>
        </p:spPr>
        <p:txBody>
          <a:bodyPr wrap="square">
            <a:spAutoFit/>
          </a:bodyPr>
          <a:lstStyle/>
          <a:p>
            <a:r>
              <a:rPr lang="en-US" sz="2400" dirty="0">
                <a:solidFill>
                  <a:srgbClr val="FF0000"/>
                </a:solidFill>
              </a:rPr>
              <a:t>. Which AI and machine learning algorithms are used for disease prediction?</a:t>
            </a:r>
            <a:endParaRPr lang="fa-IR" sz="2400" dirty="0">
              <a:solidFill>
                <a:srgbClr val="FF0000"/>
              </a:solidFill>
            </a:endParaRPr>
          </a:p>
          <a:p>
            <a:endParaRPr lang="en-US" sz="2400" dirty="0">
              <a:solidFill>
                <a:srgbClr val="FF0000"/>
              </a:solidFill>
            </a:endParaRPr>
          </a:p>
          <a:p>
            <a:pPr>
              <a:lnSpc>
                <a:spcPct val="150000"/>
              </a:lnSpc>
            </a:pPr>
            <a:r>
              <a:rPr lang="en-US" dirty="0"/>
              <a:t>Machine Learning and AI Algorithms like the random forest, artificial neural networks, and SVMs are most popularly used to determine various ailments. This article shows how machine learning algorithms help with heart disease detection quickly and accurately.</a:t>
            </a:r>
          </a:p>
        </p:txBody>
      </p:sp>
      <p:pic>
        <p:nvPicPr>
          <p:cNvPr id="4" name="Picture 3">
            <a:extLst>
              <a:ext uri="{FF2B5EF4-FFF2-40B4-BE49-F238E27FC236}">
                <a16:creationId xmlns:a16="http://schemas.microsoft.com/office/drawing/2014/main" id="{954A0BF0-EB22-42BF-F847-EFD3B9CFD181}"/>
              </a:ext>
            </a:extLst>
          </p:cNvPr>
          <p:cNvPicPr>
            <a:picLocks noChangeAspect="1"/>
          </p:cNvPicPr>
          <p:nvPr/>
        </p:nvPicPr>
        <p:blipFill>
          <a:blip r:embed="rId2"/>
          <a:stretch>
            <a:fillRect/>
          </a:stretch>
        </p:blipFill>
        <p:spPr>
          <a:xfrm>
            <a:off x="4379847" y="4042642"/>
            <a:ext cx="6791325" cy="2524125"/>
          </a:xfrm>
          <a:prstGeom prst="rect">
            <a:avLst/>
          </a:prstGeom>
        </p:spPr>
      </p:pic>
    </p:spTree>
    <p:extLst>
      <p:ext uri="{BB962C8B-B14F-4D97-AF65-F5344CB8AC3E}">
        <p14:creationId xmlns:p14="http://schemas.microsoft.com/office/powerpoint/2010/main" val="241303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F8B5C-3E19-C87E-3E91-C187B3B22F11}"/>
              </a:ext>
            </a:extLst>
          </p:cNvPr>
          <p:cNvPicPr>
            <a:picLocks noChangeAspect="1"/>
          </p:cNvPicPr>
          <p:nvPr/>
        </p:nvPicPr>
        <p:blipFill>
          <a:blip r:embed="rId2"/>
          <a:stretch>
            <a:fillRect/>
          </a:stretch>
        </p:blipFill>
        <p:spPr>
          <a:xfrm>
            <a:off x="2367125" y="638084"/>
            <a:ext cx="7178092" cy="5376559"/>
          </a:xfrm>
          <a:prstGeom prst="rect">
            <a:avLst/>
          </a:prstGeom>
          <a:effectLst>
            <a:glow rad="228600">
              <a:schemeClr val="accent3">
                <a:satMod val="175000"/>
                <a:alpha val="40000"/>
              </a:schemeClr>
            </a:glow>
            <a:softEdge rad="127000"/>
          </a:effectLst>
        </p:spPr>
      </p:pic>
    </p:spTree>
    <p:extLst>
      <p:ext uri="{BB962C8B-B14F-4D97-AF65-F5344CB8AC3E}">
        <p14:creationId xmlns:p14="http://schemas.microsoft.com/office/powerpoint/2010/main" val="95878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E7DB6-9D5F-D2CD-6F1C-098386F9C899}"/>
              </a:ext>
            </a:extLst>
          </p:cNvPr>
          <p:cNvSpPr txBox="1"/>
          <p:nvPr/>
        </p:nvSpPr>
        <p:spPr>
          <a:xfrm>
            <a:off x="3048778" y="328151"/>
            <a:ext cx="8754446" cy="3046988"/>
          </a:xfrm>
          <a:prstGeom prst="rect">
            <a:avLst/>
          </a:prstGeom>
          <a:noFill/>
        </p:spPr>
        <p:txBody>
          <a:bodyPr wrap="square">
            <a:spAutoFit/>
          </a:bodyPr>
          <a:lstStyle/>
          <a:p>
            <a:pPr marR="0" lvl="0" algn="r" defTabSz="685800" rtl="1" eaLnBrk="1" fontAlgn="auto" latinLnBrk="0" hangingPunct="1">
              <a:spcBef>
                <a:spcPts val="750"/>
              </a:spcBef>
              <a:spcAft>
                <a:spcPts val="0"/>
              </a:spcAft>
              <a:buClrTx/>
              <a:buSzTx/>
              <a:tabLst/>
              <a:defRPr/>
            </a:pPr>
            <a:r>
              <a:rPr kumimoji="0" lang="fa-IR" sz="3200" b="0" i="0" u="none" strike="noStrike" kern="1200" cap="none" spc="0" normalizeH="0" baseline="0" noProof="0" dirty="0">
                <a:ln>
                  <a:noFill/>
                </a:ln>
                <a:effectLst/>
                <a:uLnTx/>
                <a:uFillTx/>
                <a:latin typeface="Calibri"/>
                <a:cs typeface="B Nazanin" panose="00000400000000000000" pitchFamily="2" charset="-78"/>
              </a:rPr>
              <a:t>استفاده از هوش مصنوعي(</a:t>
            </a:r>
            <a:r>
              <a:rPr kumimoji="0" lang="en-US" sz="3200" b="0" i="0" u="none" strike="noStrike" kern="1200" cap="none" spc="0" normalizeH="0" baseline="0" noProof="0" dirty="0">
                <a:ln>
                  <a:noFill/>
                </a:ln>
                <a:effectLst/>
                <a:uLnTx/>
                <a:uFillTx/>
                <a:latin typeface="Calibri"/>
                <a:cs typeface="B Nazanin" panose="00000400000000000000" pitchFamily="2" charset="-78"/>
              </a:rPr>
              <a:t>AI</a:t>
            </a:r>
            <a:r>
              <a:rPr kumimoji="0" lang="fa-IR" sz="3200" b="0" i="0" u="none" strike="noStrike" kern="1200" cap="none" spc="0" normalizeH="0" baseline="0" noProof="0" dirty="0">
                <a:ln>
                  <a:noFill/>
                </a:ln>
                <a:effectLst/>
                <a:uLnTx/>
                <a:uFillTx/>
                <a:latin typeface="Calibri"/>
                <a:cs typeface="B Nazanin" panose="00000400000000000000" pitchFamily="2" charset="-78"/>
              </a:rPr>
              <a:t>)در الکتروکارديوگرام </a:t>
            </a:r>
            <a:r>
              <a:rPr lang="fa-IR" sz="3200" dirty="0">
                <a:latin typeface="Calibri"/>
                <a:cs typeface="B Nazanin" panose="00000400000000000000" pitchFamily="2" charset="-78"/>
              </a:rPr>
              <a:t>(</a:t>
            </a:r>
            <a:r>
              <a:rPr kumimoji="0" lang="en-US" sz="3200" b="0" i="0" u="none" strike="noStrike" kern="1200" cap="none" spc="0" normalizeH="0" baseline="0" noProof="0" dirty="0">
                <a:ln>
                  <a:noFill/>
                </a:ln>
                <a:effectLst/>
                <a:uLnTx/>
                <a:uFillTx/>
                <a:latin typeface="Calibri"/>
                <a:cs typeface="B Nazanin" panose="00000400000000000000" pitchFamily="2" charset="-78"/>
              </a:rPr>
              <a:t>ECG</a:t>
            </a:r>
            <a:r>
              <a:rPr kumimoji="0" lang="fa-IR" sz="3200" b="0" i="0" u="none" strike="noStrike" kern="1200" cap="none" spc="0" normalizeH="0" baseline="0" noProof="0" dirty="0">
                <a:ln>
                  <a:noFill/>
                </a:ln>
                <a:effectLst/>
                <a:uLnTx/>
                <a:uFillTx/>
                <a:latin typeface="Calibri"/>
                <a:cs typeface="B Nazanin" panose="00000400000000000000" pitchFamily="2" charset="-78"/>
              </a:rPr>
              <a:t>)</a:t>
            </a:r>
            <a:r>
              <a:rPr kumimoji="0" lang="en-US" sz="3200" b="0" i="0" u="none" strike="noStrike" kern="1200" cap="none" spc="0" normalizeH="0" baseline="0" noProof="0" dirty="0">
                <a:ln>
                  <a:noFill/>
                </a:ln>
                <a:effectLst/>
                <a:uLnTx/>
                <a:uFillTx/>
                <a:latin typeface="Calibri"/>
                <a:cs typeface="B Nazanin" panose="00000400000000000000" pitchFamily="2" charset="-78"/>
              </a:rPr>
              <a:t>، </a:t>
            </a:r>
            <a:r>
              <a:rPr kumimoji="0" lang="fa-IR" sz="3200" b="0" i="0" u="none" strike="noStrike" kern="1200" cap="none" spc="0" normalizeH="0" baseline="0" noProof="0" dirty="0">
                <a:ln>
                  <a:noFill/>
                </a:ln>
                <a:effectLst/>
                <a:uLnTx/>
                <a:uFillTx/>
                <a:latin typeface="Calibri"/>
                <a:cs typeface="B Nazanin" panose="00000400000000000000" pitchFamily="2" charset="-78"/>
              </a:rPr>
              <a:t>يک آزمايش استاندارد ويکي از نمونه هاي تأثير تحول آميز مداوم هوش مصنوعي بر پزشکي قلب و عروق است. با ترکيب هوش مصنوعي با الکتروکارديوگرام بيماري هاي سکته قلبي ،آميلوئيدوز قلبي و سندروم حاد کرونري رو  به راحتي تشخيص مي  دهيم و اين امر باعث جلوگيري از مرگ ومير مي شود. </a:t>
            </a:r>
          </a:p>
        </p:txBody>
      </p:sp>
      <p:pic>
        <p:nvPicPr>
          <p:cNvPr id="1026" name="Picture 2" descr="Heart Disease Symptoms &amp; Prevention - PDC">
            <a:extLst>
              <a:ext uri="{FF2B5EF4-FFF2-40B4-BE49-F238E27FC236}">
                <a16:creationId xmlns:a16="http://schemas.microsoft.com/office/drawing/2014/main" id="{CD4117D8-9F26-E357-223E-DF280B9CB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434" y="3023960"/>
            <a:ext cx="2788688" cy="311754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19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DCA4F2-C5EB-EA6B-3C39-06EB8350E11D}"/>
              </a:ext>
            </a:extLst>
          </p:cNvPr>
          <p:cNvSpPr txBox="1"/>
          <p:nvPr/>
        </p:nvSpPr>
        <p:spPr>
          <a:xfrm>
            <a:off x="3104761" y="289249"/>
            <a:ext cx="8577165" cy="4031873"/>
          </a:xfrm>
          <a:prstGeom prst="rect">
            <a:avLst/>
          </a:prstGeom>
          <a:noFill/>
        </p:spPr>
        <p:txBody>
          <a:bodyPr wrap="square">
            <a:spAutoFit/>
          </a:bodyPr>
          <a:lstStyle/>
          <a:p>
            <a:pPr algn="r"/>
            <a:r>
              <a:rPr lang="fa-IR" sz="3200" dirty="0">
                <a:cs typeface="B Nazanin" panose="00000400000000000000" pitchFamily="2" charset="-78"/>
              </a:rPr>
              <a:t>الکتروکاردیوگرام يک ابزار در پزشکي باليني است که ده ها سال است که توسط متخصصان قلب و غير متخصص قلب مورد استفاده قرار مي گيرد. نوار قلب يک آزمايش کم هزينه ، سريع و ساده است که حتي در کمترين منابع نيز در دسترس است . اين آزمايش پنجره اي را در مورد وضعيت فيزيولوژيکي و ساختاري قلب ارائه مي دهد، اما مي تواند سرنخ هاي تشخيصي ارزشمندي را براي شرايط سيستميک (مانند  اختلالات الکتروليت و اثرات سمي دارو) ارائه دهد. </a:t>
            </a:r>
          </a:p>
        </p:txBody>
      </p:sp>
      <p:pic>
        <p:nvPicPr>
          <p:cNvPr id="4" name="Picture 3">
            <a:extLst>
              <a:ext uri="{FF2B5EF4-FFF2-40B4-BE49-F238E27FC236}">
                <a16:creationId xmlns:a16="http://schemas.microsoft.com/office/drawing/2014/main" id="{8793A1B7-D550-829B-1314-7EE4F2B5469C}"/>
              </a:ext>
            </a:extLst>
          </p:cNvPr>
          <p:cNvPicPr>
            <a:picLocks noChangeAspect="1"/>
          </p:cNvPicPr>
          <p:nvPr/>
        </p:nvPicPr>
        <p:blipFill>
          <a:blip r:embed="rId2"/>
          <a:stretch>
            <a:fillRect/>
          </a:stretch>
        </p:blipFill>
        <p:spPr>
          <a:xfrm>
            <a:off x="990015" y="3890865"/>
            <a:ext cx="4826066" cy="252859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403171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C70C70-CF08-F289-0467-EE99EDB2D75B}"/>
              </a:ext>
            </a:extLst>
          </p:cNvPr>
          <p:cNvSpPr txBox="1"/>
          <p:nvPr/>
        </p:nvSpPr>
        <p:spPr>
          <a:xfrm>
            <a:off x="3694923" y="858617"/>
            <a:ext cx="7261548" cy="1569660"/>
          </a:xfrm>
          <a:prstGeom prst="rect">
            <a:avLst/>
          </a:prstGeom>
          <a:noFill/>
        </p:spPr>
        <p:txBody>
          <a:bodyPr wrap="square">
            <a:spAutoFit/>
          </a:bodyPr>
          <a:lstStyle/>
          <a:p>
            <a:pPr algn="r"/>
            <a:r>
              <a:rPr lang="fa-IR" sz="3200" dirty="0">
                <a:cs typeface="B Nazanin" panose="00000400000000000000" pitchFamily="2" charset="-78"/>
              </a:rPr>
              <a:t>اگرچه دستيابي به ضبط نوار قلب به خوبي استاندارد شده و قابل تکرار است ، اما تکرارپذيري تفسير توسط انسان با توجه به سطح تجربه و تخصص متفاوت است. </a:t>
            </a:r>
            <a:endParaRPr lang="en-US" sz="3200" dirty="0">
              <a:cs typeface="B Nazanin" panose="00000400000000000000" pitchFamily="2" charset="-78"/>
            </a:endParaRPr>
          </a:p>
        </p:txBody>
      </p:sp>
      <p:pic>
        <p:nvPicPr>
          <p:cNvPr id="4" name="Picture 3">
            <a:extLst>
              <a:ext uri="{FF2B5EF4-FFF2-40B4-BE49-F238E27FC236}">
                <a16:creationId xmlns:a16="http://schemas.microsoft.com/office/drawing/2014/main" id="{A4026097-04CB-C8DD-98CC-3703C92F727A}"/>
              </a:ext>
            </a:extLst>
          </p:cNvPr>
          <p:cNvPicPr>
            <a:picLocks noChangeAspect="1"/>
          </p:cNvPicPr>
          <p:nvPr/>
        </p:nvPicPr>
        <p:blipFill>
          <a:blip r:embed="rId2"/>
          <a:stretch>
            <a:fillRect/>
          </a:stretch>
        </p:blipFill>
        <p:spPr>
          <a:xfrm>
            <a:off x="1583871" y="2594859"/>
            <a:ext cx="3569564" cy="3659933"/>
          </a:xfrm>
          <a:prstGeom prst="rect">
            <a:avLst/>
          </a:prstGeom>
          <a:effectLst>
            <a:softEdge rad="127000"/>
          </a:effectLst>
        </p:spPr>
      </p:pic>
    </p:spTree>
    <p:extLst>
      <p:ext uri="{BB962C8B-B14F-4D97-AF65-F5344CB8AC3E}">
        <p14:creationId xmlns:p14="http://schemas.microsoft.com/office/powerpoint/2010/main" val="423285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AF0F9-D042-1666-A391-A8B24D5930FA}"/>
              </a:ext>
            </a:extLst>
          </p:cNvPr>
          <p:cNvSpPr txBox="1"/>
          <p:nvPr/>
        </p:nvSpPr>
        <p:spPr>
          <a:xfrm>
            <a:off x="3284376" y="989246"/>
            <a:ext cx="6813679" cy="2554545"/>
          </a:xfrm>
          <a:prstGeom prst="rect">
            <a:avLst/>
          </a:prstGeom>
          <a:noFill/>
        </p:spPr>
        <p:txBody>
          <a:bodyPr wrap="square">
            <a:spAutoFit/>
          </a:bodyPr>
          <a:lstStyle/>
          <a:p>
            <a:pPr algn="r"/>
            <a:r>
              <a:rPr lang="fa-IR" sz="3200" dirty="0">
                <a:cs typeface="B Nazanin" panose="00000400000000000000" pitchFamily="2" charset="-78"/>
              </a:rPr>
              <a:t>نوار قلب به طور گسترده اي در دسترس است و داده هاي خام قابل تکرار را ارائه مي دهد که ذخيره و انتقال آنها در قالب ديجيتال آسان است . تشخيص سريع بيماري هاي قلبي بسيار اهميت دارد و در  پيشگيري  از مرگ و مير موثر است.</a:t>
            </a:r>
            <a:endParaRPr lang="en-US" sz="3200" dirty="0">
              <a:cs typeface="B Nazanin" panose="00000400000000000000" pitchFamily="2" charset="-78"/>
            </a:endParaRPr>
          </a:p>
        </p:txBody>
      </p:sp>
      <p:sp>
        <p:nvSpPr>
          <p:cNvPr id="5" name="TextBox 4">
            <a:extLst>
              <a:ext uri="{FF2B5EF4-FFF2-40B4-BE49-F238E27FC236}">
                <a16:creationId xmlns:a16="http://schemas.microsoft.com/office/drawing/2014/main" id="{A6D90851-477D-4CE3-8236-05B8C383E6DE}"/>
              </a:ext>
            </a:extLst>
          </p:cNvPr>
          <p:cNvSpPr txBox="1"/>
          <p:nvPr/>
        </p:nvSpPr>
        <p:spPr>
          <a:xfrm>
            <a:off x="4000501" y="3685792"/>
            <a:ext cx="6097554" cy="1569660"/>
          </a:xfrm>
          <a:prstGeom prst="rect">
            <a:avLst/>
          </a:prstGeom>
          <a:noFill/>
        </p:spPr>
        <p:txBody>
          <a:bodyPr wrap="square">
            <a:spAutoFit/>
          </a:bodyPr>
          <a:lstStyle/>
          <a:p>
            <a:pPr algn="r"/>
            <a:r>
              <a:rPr lang="fa-IR" sz="3200" dirty="0">
                <a:cs typeface="B Nazanin" panose="00000400000000000000" pitchFamily="2" charset="-78"/>
              </a:rPr>
              <a:t>ولي اينکار با سرعت کمتري و فقط با نشون دادن علائم خاص همان بيماري قابل تشخيص است.</a:t>
            </a:r>
            <a:endParaRPr lang="en-US" sz="3200" dirty="0">
              <a:cs typeface="B Nazanin" panose="00000400000000000000" pitchFamily="2" charset="-78"/>
            </a:endParaRPr>
          </a:p>
        </p:txBody>
      </p:sp>
    </p:spTree>
    <p:extLst>
      <p:ext uri="{BB962C8B-B14F-4D97-AF65-F5344CB8AC3E}">
        <p14:creationId xmlns:p14="http://schemas.microsoft.com/office/powerpoint/2010/main" val="61809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73805C-2C99-8DB6-A1FB-19E42C696361}"/>
              </a:ext>
            </a:extLst>
          </p:cNvPr>
          <p:cNvSpPr txBox="1"/>
          <p:nvPr/>
        </p:nvSpPr>
        <p:spPr>
          <a:xfrm>
            <a:off x="3704253" y="1155738"/>
            <a:ext cx="6291165" cy="2062103"/>
          </a:xfrm>
          <a:prstGeom prst="rect">
            <a:avLst/>
          </a:prstGeom>
          <a:noFill/>
        </p:spPr>
        <p:txBody>
          <a:bodyPr wrap="square">
            <a:spAutoFit/>
          </a:bodyPr>
          <a:lstStyle/>
          <a:p>
            <a:pPr algn="r"/>
            <a:r>
              <a:rPr lang="fa-IR" sz="3200" dirty="0">
                <a:cs typeface="B Nazanin" panose="00000400000000000000" pitchFamily="2" charset="-78"/>
              </a:rPr>
              <a:t>با ترکيب آن با هوش مصنوعي پيشرفت زيادي در تشخيص بيماريها بوجود آمده است.</a:t>
            </a:r>
          </a:p>
          <a:p>
            <a:pPr algn="r"/>
            <a:r>
              <a:rPr lang="fa-IR" sz="3200" dirty="0">
                <a:cs typeface="B Nazanin" panose="00000400000000000000" pitchFamily="2" charset="-78"/>
              </a:rPr>
              <a:t>تشخیص و استفاده از الکتروکاردیوگرام با استفاده از هوس مصنوعی بسیار کاربردی تر شده است.  </a:t>
            </a:r>
            <a:endParaRPr lang="en-US" sz="3200" dirty="0">
              <a:cs typeface="B Nazanin" panose="00000400000000000000" pitchFamily="2" charset="-78"/>
            </a:endParaRPr>
          </a:p>
        </p:txBody>
      </p:sp>
      <p:pic>
        <p:nvPicPr>
          <p:cNvPr id="4" name="Picture 3">
            <a:extLst>
              <a:ext uri="{FF2B5EF4-FFF2-40B4-BE49-F238E27FC236}">
                <a16:creationId xmlns:a16="http://schemas.microsoft.com/office/drawing/2014/main" id="{86031915-33E2-65D8-8AC9-DA23556B7FFF}"/>
              </a:ext>
            </a:extLst>
          </p:cNvPr>
          <p:cNvPicPr>
            <a:picLocks noChangeAspect="1"/>
          </p:cNvPicPr>
          <p:nvPr/>
        </p:nvPicPr>
        <p:blipFill>
          <a:blip r:embed="rId2"/>
          <a:stretch>
            <a:fillRect/>
          </a:stretch>
        </p:blipFill>
        <p:spPr>
          <a:xfrm>
            <a:off x="1418253" y="3429000"/>
            <a:ext cx="5433526" cy="2716763"/>
          </a:xfrm>
          <a:prstGeom prst="rect">
            <a:avLst/>
          </a:prstGeom>
          <a:effectLst>
            <a:softEdge rad="127000"/>
          </a:effectLst>
        </p:spPr>
      </p:pic>
    </p:spTree>
    <p:extLst>
      <p:ext uri="{BB962C8B-B14F-4D97-AF65-F5344CB8AC3E}">
        <p14:creationId xmlns:p14="http://schemas.microsoft.com/office/powerpoint/2010/main" val="320979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538356-1714-306D-6B5D-343DBE6EAF52}"/>
              </a:ext>
            </a:extLst>
          </p:cNvPr>
          <p:cNvPicPr>
            <a:picLocks noChangeAspect="1"/>
          </p:cNvPicPr>
          <p:nvPr/>
        </p:nvPicPr>
        <p:blipFill>
          <a:blip r:embed="rId2"/>
          <a:stretch>
            <a:fillRect/>
          </a:stretch>
        </p:blipFill>
        <p:spPr>
          <a:xfrm>
            <a:off x="3694923" y="1231677"/>
            <a:ext cx="7462837" cy="5072804"/>
          </a:xfrm>
          <a:prstGeom prst="rect">
            <a:avLst/>
          </a:prstGeom>
          <a:effectLst>
            <a:softEdge rad="12700"/>
          </a:effectLst>
        </p:spPr>
      </p:pic>
      <p:sp>
        <p:nvSpPr>
          <p:cNvPr id="4" name="TextBox 3">
            <a:extLst>
              <a:ext uri="{FF2B5EF4-FFF2-40B4-BE49-F238E27FC236}">
                <a16:creationId xmlns:a16="http://schemas.microsoft.com/office/drawing/2014/main" id="{218A3B1C-E5AA-F749-D394-636375AC9419}"/>
              </a:ext>
            </a:extLst>
          </p:cNvPr>
          <p:cNvSpPr txBox="1"/>
          <p:nvPr/>
        </p:nvSpPr>
        <p:spPr>
          <a:xfrm>
            <a:off x="745675" y="722386"/>
            <a:ext cx="3126530" cy="369332"/>
          </a:xfrm>
          <a:prstGeom prst="rect">
            <a:avLst/>
          </a:prstGeom>
          <a:noFill/>
        </p:spPr>
        <p:txBody>
          <a:bodyPr wrap="square">
            <a:spAutoFit/>
          </a:bodyPr>
          <a:lstStyle/>
          <a:p>
            <a:r>
              <a:rPr lang="en-US" dirty="0"/>
              <a:t>Cardiologs AI algorithm :</a:t>
            </a:r>
          </a:p>
        </p:txBody>
      </p:sp>
    </p:spTree>
    <p:extLst>
      <p:ext uri="{BB962C8B-B14F-4D97-AF65-F5344CB8AC3E}">
        <p14:creationId xmlns:p14="http://schemas.microsoft.com/office/powerpoint/2010/main" val="289998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271B1-6DC1-E72B-96BA-23383FCBAF68}"/>
              </a:ext>
            </a:extLst>
          </p:cNvPr>
          <p:cNvPicPr>
            <a:picLocks noChangeAspect="1"/>
          </p:cNvPicPr>
          <p:nvPr/>
        </p:nvPicPr>
        <p:blipFill>
          <a:blip r:embed="rId2"/>
          <a:stretch>
            <a:fillRect/>
          </a:stretch>
        </p:blipFill>
        <p:spPr>
          <a:xfrm>
            <a:off x="638159" y="2417324"/>
            <a:ext cx="9923646" cy="3365770"/>
          </a:xfrm>
          <a:prstGeom prst="rect">
            <a:avLst/>
          </a:prstGeom>
          <a:effectLst>
            <a:softEdge rad="63500"/>
          </a:effectLst>
        </p:spPr>
      </p:pic>
      <p:sp>
        <p:nvSpPr>
          <p:cNvPr id="4" name="TextBox 3">
            <a:extLst>
              <a:ext uri="{FF2B5EF4-FFF2-40B4-BE49-F238E27FC236}">
                <a16:creationId xmlns:a16="http://schemas.microsoft.com/office/drawing/2014/main" id="{C9CCB4D4-3226-9F2F-1B63-E0545FC3B2C2}"/>
              </a:ext>
            </a:extLst>
          </p:cNvPr>
          <p:cNvSpPr txBox="1"/>
          <p:nvPr/>
        </p:nvSpPr>
        <p:spPr>
          <a:xfrm>
            <a:off x="2548646" y="714982"/>
            <a:ext cx="8013159" cy="1077218"/>
          </a:xfrm>
          <a:prstGeom prst="rect">
            <a:avLst/>
          </a:prstGeom>
          <a:noFill/>
        </p:spPr>
        <p:txBody>
          <a:bodyPr wrap="square">
            <a:spAutoFit/>
          </a:bodyPr>
          <a:lstStyle/>
          <a:p>
            <a:pPr algn="r"/>
            <a:r>
              <a:rPr lang="fa-IR" sz="3200" dirty="0">
                <a:cs typeface="B Nazanin" panose="00000400000000000000" pitchFamily="2" charset="-78"/>
              </a:rPr>
              <a:t>يکي از اولويت هاي اصلي براي کاربرد هوش مصنوعي در تفسير نوار قلب ، ايجاد قابليت تفسير جامع و شبيه انسان است.</a:t>
            </a:r>
            <a:endParaRPr lang="en-US" sz="3200" dirty="0">
              <a:cs typeface="B Nazanin" panose="00000400000000000000" pitchFamily="2" charset="-78"/>
            </a:endParaRPr>
          </a:p>
        </p:txBody>
      </p:sp>
    </p:spTree>
    <p:extLst>
      <p:ext uri="{BB962C8B-B14F-4D97-AF65-F5344CB8AC3E}">
        <p14:creationId xmlns:p14="http://schemas.microsoft.com/office/powerpoint/2010/main" val="344930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614DFF5-5E7A-F2E1-FDD4-200E90373F4B}"/>
              </a:ext>
            </a:extLst>
          </p:cNvPr>
          <p:cNvSpPr txBox="1"/>
          <p:nvPr/>
        </p:nvSpPr>
        <p:spPr>
          <a:xfrm>
            <a:off x="2245956" y="2276869"/>
            <a:ext cx="7700087" cy="1569660"/>
          </a:xfrm>
          <a:prstGeom prst="rect">
            <a:avLst/>
          </a:prstGeom>
          <a:noFill/>
        </p:spPr>
        <p:txBody>
          <a:bodyPr wrap="square">
            <a:spAutoFit/>
          </a:bodyPr>
          <a:lstStyle/>
          <a:p>
            <a:pPr algn="r"/>
            <a:r>
              <a:rPr lang="fa-IR" sz="3200" dirty="0">
                <a:cs typeface="B Nazanin" panose="00000400000000000000" pitchFamily="2" charset="-78"/>
              </a:rPr>
              <a:t>چندين  گروه براي  ايجاد  الگوريتم  هاي  مبتني  بر هوش مصنوعي  کار کرده اند و برخي از اين الگوريتم ها در حال حاضر در استفاده باليني محدود قرار دارند.</a:t>
            </a:r>
            <a:endParaRPr lang="en-US" sz="3200" dirty="0">
              <a:cs typeface="B Nazanin" panose="00000400000000000000" pitchFamily="2" charset="-78"/>
            </a:endParaRPr>
          </a:p>
        </p:txBody>
      </p:sp>
    </p:spTree>
    <p:extLst>
      <p:ext uri="{BB962C8B-B14F-4D97-AF65-F5344CB8AC3E}">
        <p14:creationId xmlns:p14="http://schemas.microsoft.com/office/powerpoint/2010/main" val="26363287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126</TotalTime>
  <Words>505</Words>
  <Application>Microsoft Office PowerPoint</Application>
  <PresentationFormat>Widescreen</PresentationFormat>
  <Paragraphs>24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B Nazanin</vt:lpstr>
      <vt:lpstr>Bookman Old Style</vt:lpstr>
      <vt:lpstr>Calibri</vt:lpstr>
      <vt:lpstr>Rockwell</vt:lpstr>
      <vt:lpstr>Damask</vt:lpstr>
      <vt:lpstr>In the name of god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name of god</dc:title>
  <dc:creator>Ali Hashemi</dc:creator>
  <cp:lastModifiedBy>Ali Hashemi</cp:lastModifiedBy>
  <cp:revision>25</cp:revision>
  <dcterms:created xsi:type="dcterms:W3CDTF">2024-06-29T17:22:54Z</dcterms:created>
  <dcterms:modified xsi:type="dcterms:W3CDTF">2024-07-02T10:22:22Z</dcterms:modified>
</cp:coreProperties>
</file>